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82" r:id="rId3"/>
    <p:sldId id="271" r:id="rId4"/>
    <p:sldId id="275" r:id="rId5"/>
    <p:sldId id="263" r:id="rId6"/>
    <p:sldId id="274" r:id="rId7"/>
    <p:sldId id="276" r:id="rId8"/>
    <p:sldId id="257" r:id="rId9"/>
    <p:sldId id="265" r:id="rId10"/>
    <p:sldId id="278" r:id="rId11"/>
    <p:sldId id="260" r:id="rId12"/>
    <p:sldId id="258" r:id="rId13"/>
    <p:sldId id="262" r:id="rId14"/>
    <p:sldId id="270" r:id="rId15"/>
    <p:sldId id="279" r:id="rId16"/>
    <p:sldId id="266" r:id="rId17"/>
    <p:sldId id="280"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1528"/>
    <a:srgbClr val="FFCCCC"/>
    <a:srgbClr val="05103E"/>
    <a:srgbClr val="FFFFFF"/>
    <a:srgbClr val="33CC33"/>
    <a:srgbClr val="146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51270-24B4-49CC-9761-D0BA05799A41}" v="4" dt="2018-11-18T23:48:37.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1" autoAdjust="0"/>
    <p:restoredTop sz="50755" autoAdjust="0"/>
  </p:normalViewPr>
  <p:slideViewPr>
    <p:cSldViewPr snapToGrid="0">
      <p:cViewPr varScale="1">
        <p:scale>
          <a:sx n="36" d="100"/>
          <a:sy n="36" d="100"/>
        </p:scale>
        <p:origin x="136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2E51270-24B4-49CC-9761-D0BA05799A41}"/>
    <pc:docChg chg="delSld modSld">
      <pc:chgData name="Victor Grazi" userId="8a0fa75b3d7108dd" providerId="LiveId" clId="{62E51270-24B4-49CC-9761-D0BA05799A41}" dt="2018-11-18T23:48:37.059" v="4"/>
      <pc:docMkLst>
        <pc:docMk/>
      </pc:docMkLst>
      <pc:sldChg chg="del">
        <pc:chgData name="Victor Grazi" userId="8a0fa75b3d7108dd" providerId="LiveId" clId="{62E51270-24B4-49CC-9761-D0BA05799A41}" dt="2018-11-18T23:47:27.467" v="0" actId="2696"/>
        <pc:sldMkLst>
          <pc:docMk/>
          <pc:sldMk cId="3199675509" sldId="267"/>
        </pc:sldMkLst>
      </pc:sldChg>
      <pc:sldChg chg="modSp modAnim">
        <pc:chgData name="Victor Grazi" userId="8a0fa75b3d7108dd" providerId="LiveId" clId="{62E51270-24B4-49CC-9761-D0BA05799A41}" dt="2018-11-18T23:48:37.059" v="4"/>
        <pc:sldMkLst>
          <pc:docMk/>
          <pc:sldMk cId="2934061203" sldId="270"/>
        </pc:sldMkLst>
        <pc:spChg chg="mod">
          <ac:chgData name="Victor Grazi" userId="8a0fa75b3d7108dd" providerId="LiveId" clId="{62E51270-24B4-49CC-9761-D0BA05799A41}" dt="2018-11-18T23:48:37.059" v="4"/>
          <ac:spMkLst>
            <pc:docMk/>
            <pc:sldMk cId="2934061203" sldId="270"/>
            <ac:spMk id="6" creationId="{395ACB7A-048D-4356-BA12-AF84110631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after all is said and done, you're a woman, you're a person, you're a Jew. Never lose sight of your priorities: your family, your community, and your religion.  The workplace is a perfect opportunity to do Kiddush Hashem</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dirty="0"/>
          </a:p>
          <a:p>
            <a:pPr marL="171450" indent="-171450" fontAlgn="ctr">
              <a:buFont typeface="Arial" panose="020B0604020202020204" pitchFamily="34" charset="0"/>
              <a:buChar char="•"/>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0" indent="0" fontAlgn="ctr">
              <a:buFont typeface="Arial" panose="020B0604020202020204" pitchFamily="34" charset="0"/>
              <a:buNone/>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You are likely to make more money from a change then you will from a raise. 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them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And now by law in NYS, it is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 They can’t discriminate against you if you need to leave early on Friday. I explained to my team, you can’t reach me on Saturday or holidays. If it’s really an important emergency, I still can’t be reached. Leave me a message and I will get back to you after sunset.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5</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however banks and technology firms all post their job openings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Trump has been very tough on immigration. It’s impossible to get H1 visas anymore. That makes it tough for hiring managers, but if you are a citizen or have a green card, it makes it means more opportunity for you.</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8622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When 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9</a:t>
            </a:fld>
            <a:endParaRPr lang="en-US"/>
          </a:p>
        </p:txBody>
      </p:sp>
    </p:spTree>
    <p:extLst>
      <p:ext uri="{BB962C8B-B14F-4D97-AF65-F5344CB8AC3E}">
        <p14:creationId xmlns:p14="http://schemas.microsoft.com/office/powerpoint/2010/main" val="6985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BBBD56-4921-4F54-9ED5-8DDF2D9216E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146" name="Picture 2" descr="Image result for recipes">
            <a:extLst>
              <a:ext uri="{FF2B5EF4-FFF2-40B4-BE49-F238E27FC236}">
                <a16:creationId xmlns:a16="http://schemas.microsoft.com/office/drawing/2014/main" id="{B0168B3A-F930-439F-9EC9-B481A105A5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57650" y="0"/>
            <a:ext cx="803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B4F4D-1C91-4CF4-A88C-E6B3BDE188D0}"/>
              </a:ext>
            </a:extLst>
          </p:cNvPr>
          <p:cNvSpPr>
            <a:spLocks noGrp="1"/>
          </p:cNvSpPr>
          <p:nvPr>
            <p:ph type="ctrTitle"/>
          </p:nvPr>
        </p:nvSpPr>
        <p:spPr>
          <a:xfrm>
            <a:off x="724852" y="-418639"/>
            <a:ext cx="8001000" cy="2701637"/>
          </a:xfrm>
        </p:spPr>
        <p:txBody>
          <a:bodyPr/>
          <a:lstStyle/>
          <a:p>
            <a:r>
              <a:rPr lang="en-US" b="1" dirty="0">
                <a:solidFill>
                  <a:schemeClr val="bg1"/>
                </a:solidFill>
              </a:rPr>
              <a:t>Recipe FOR Success in IT</a:t>
            </a:r>
          </a:p>
        </p:txBody>
      </p:sp>
      <p:sp>
        <p:nvSpPr>
          <p:cNvPr id="3" name="Subtitle 2">
            <a:extLst>
              <a:ext uri="{FF2B5EF4-FFF2-40B4-BE49-F238E27FC236}">
                <a16:creationId xmlns:a16="http://schemas.microsoft.com/office/drawing/2014/main" id="{3E5E6D66-67A3-4BAF-B9FF-B39EAE6F49E3}"/>
              </a:ext>
            </a:extLst>
          </p:cNvPr>
          <p:cNvSpPr>
            <a:spLocks noGrp="1"/>
          </p:cNvSpPr>
          <p:nvPr>
            <p:ph type="subTitle" idx="1"/>
          </p:nvPr>
        </p:nvSpPr>
        <p:spPr>
          <a:xfrm>
            <a:off x="256096" y="2835102"/>
            <a:ext cx="10128820" cy="1770303"/>
          </a:xfrm>
        </p:spPr>
        <p:txBody>
          <a:bodyPr>
            <a:normAutofit fontScale="92500" lnSpcReduction="10000"/>
          </a:bodyPr>
          <a:lstStyle/>
          <a:p>
            <a:r>
              <a:rPr lang="en-US" sz="3200" b="1" dirty="0">
                <a:solidFill>
                  <a:schemeClr val="bg1"/>
                </a:solidFill>
              </a:rPr>
              <a:t>Victor Grazi</a:t>
            </a:r>
          </a:p>
          <a:p>
            <a:r>
              <a:rPr lang="en-US" sz="3200" b="1" dirty="0">
                <a:solidFill>
                  <a:schemeClr val="bg1"/>
                </a:solidFill>
              </a:rPr>
              <a:t>VP – Enterprise Infrastructure Engineering</a:t>
            </a:r>
          </a:p>
          <a:p>
            <a:r>
              <a:rPr lang="en-US" sz="3200" b="1" dirty="0">
                <a:solidFill>
                  <a:schemeClr val="bg1"/>
                </a:solidFill>
              </a:rPr>
              <a:t>Nomura Securities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3FF3F-C211-47DC-814D-183038ED825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id="{8A017286-EF26-41A1-87FD-CFB77E2391B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416678" y="95208"/>
            <a:ext cx="11024529" cy="6423406"/>
          </a:xfrm>
        </p:spPr>
        <p:txBody>
          <a:bodyPr>
            <a:normAutofit/>
          </a:bodyPr>
          <a:lstStyle/>
          <a:p>
            <a:pPr>
              <a:buFont typeface="Wingdings" panose="05000000000000000000" pitchFamily="2" charset="2"/>
              <a:buChar char="§"/>
            </a:pPr>
            <a:r>
              <a:rPr lang="en-US" sz="3200" b="1" dirty="0">
                <a:solidFill>
                  <a:schemeClr val="bg1"/>
                </a:solidFill>
              </a:rPr>
              <a:t>Network</a:t>
            </a:r>
          </a:p>
          <a:p>
            <a:pPr lvl="1">
              <a:buFont typeface="Wingdings" panose="05000000000000000000" pitchFamily="2" charset="2"/>
              <a:buChar char="§"/>
            </a:pPr>
            <a:r>
              <a:rPr lang="en-US" sz="3200" b="1" dirty="0">
                <a:solidFill>
                  <a:schemeClr val="bg1"/>
                </a:solidFill>
              </a:rPr>
              <a:t>Network</a:t>
            </a:r>
          </a:p>
          <a:p>
            <a:pPr lvl="2">
              <a:buFont typeface="Wingdings" panose="05000000000000000000" pitchFamily="2" charset="2"/>
              <a:buChar char="§"/>
            </a:pPr>
            <a:r>
              <a:rPr lang="en-US" sz="3200" b="1" dirty="0">
                <a:solidFill>
                  <a:schemeClr val="bg1"/>
                </a:solidFill>
              </a:rPr>
              <a:t>Network</a:t>
            </a:r>
          </a:p>
          <a:p>
            <a:pPr lvl="3">
              <a:buFont typeface="Wingdings" panose="05000000000000000000" pitchFamily="2" charset="2"/>
              <a:buChar char="§"/>
            </a:pPr>
            <a:r>
              <a:rPr lang="en-US" sz="3200" b="1" dirty="0">
                <a:solidFill>
                  <a:schemeClr val="bg1"/>
                </a:solidFill>
              </a:rPr>
              <a:t>Plus a heap of passion and enthusiasm!!</a:t>
            </a:r>
          </a:p>
          <a:p>
            <a:pPr marL="0" indent="0">
              <a:buNone/>
            </a:pPr>
            <a:r>
              <a:rPr lang="en-US" sz="3200" b="1" dirty="0">
                <a:solidFill>
                  <a:schemeClr val="bg1"/>
                </a:solidFill>
              </a:rPr>
              <a:t>If you're shy, join the club. Find someone successful, develop a relationship, and ask them to be your mentor! </a:t>
            </a:r>
            <a:endParaRPr lang="en-US" sz="4400" b="1" dirty="0">
              <a:solidFill>
                <a:schemeClr val="bg1"/>
              </a:solidFill>
            </a:endParaRPr>
          </a:p>
        </p:txBody>
      </p:sp>
      <p:sp>
        <p:nvSpPr>
          <p:cNvPr id="2" name="TextBox 1">
            <a:extLst>
              <a:ext uri="{FF2B5EF4-FFF2-40B4-BE49-F238E27FC236}">
                <a16:creationId xmlns:a16="http://schemas.microsoft.com/office/drawing/2014/main" id="{77B80539-8999-44B9-9D95-B5C62606CF46}"/>
              </a:ext>
            </a:extLst>
          </p:cNvPr>
          <p:cNvSpPr txBox="1"/>
          <p:nvPr/>
        </p:nvSpPr>
        <p:spPr>
          <a:xfrm>
            <a:off x="1018328" y="232144"/>
            <a:ext cx="9523761" cy="584775"/>
          </a:xfrm>
          <a:prstGeom prst="rect">
            <a:avLst/>
          </a:prstGeom>
          <a:noFill/>
        </p:spPr>
        <p:txBody>
          <a:bodyPr wrap="none" rtlCol="0">
            <a:spAutoFit/>
          </a:bodyPr>
          <a:lstStyle/>
          <a:p>
            <a:r>
              <a:rPr lang="en-US" sz="3200" b="1" dirty="0">
                <a:solidFill>
                  <a:schemeClr val="bg1"/>
                </a:solidFill>
              </a:rPr>
              <a:t>The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a:p>
            <a:pPr>
              <a:buFont typeface="Wingdings" panose="05000000000000000000" pitchFamily="2" charset="2"/>
              <a:buChar char="§"/>
            </a:pPr>
            <a:r>
              <a:rPr lang="en-US" sz="3200" b="1" dirty="0">
                <a:solidFill>
                  <a:schemeClr val="bg1">
                    <a:lumMod val="50000"/>
                    <a:lumOff val="50000"/>
                  </a:schemeClr>
                </a:solidFill>
              </a:rPr>
              <a:t>Reddit</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24815449-CBB5-4279-BAB8-5CE713AF5F3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10000"/>
          <a:stretch/>
        </p:blipFill>
        <p:spPr bwMode="auto">
          <a:xfrm>
            <a:off x="0" y="10"/>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C460B6-33C9-40C5-B90A-A7966485D9D6}"/>
              </a:ext>
            </a:extLst>
          </p:cNvPr>
          <p:cNvSpPr/>
          <p:nvPr/>
        </p:nvSpPr>
        <p:spPr>
          <a:xfrm>
            <a:off x="442137" y="2722983"/>
            <a:ext cx="11206716" cy="2308324"/>
          </a:xfrm>
          <a:prstGeom prst="rect">
            <a:avLst/>
          </a:prstGeom>
        </p:spPr>
        <p:txBody>
          <a:bodyPr wrap="square">
            <a:spAutoFit/>
          </a:bodyPr>
          <a:lstStyle/>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Be respectful of different cultures.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They are just people after all,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No different from you and me.</a:t>
            </a:r>
          </a:p>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V. In Conclusion</a:t>
            </a:r>
          </a:p>
        </p:txBody>
      </p:sp>
    </p:spTree>
    <p:extLst>
      <p:ext uri="{BB962C8B-B14F-4D97-AF65-F5344CB8AC3E}">
        <p14:creationId xmlns:p14="http://schemas.microsoft.com/office/powerpoint/2010/main" val="150811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86426" y="559609"/>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dirty="0">
                <a:solidFill>
                  <a:schemeClr val="bg1">
                    <a:lumMod val="50000"/>
                    <a:lumOff val="50000"/>
                  </a:schemeClr>
                </a:solidFill>
              </a:rPr>
              <a:t>Plan to intern before you graduate</a:t>
            </a:r>
          </a:p>
          <a:p>
            <a:pPr fontAlgn="ctr">
              <a:buFont typeface="Arial" panose="020B0604020202020204" pitchFamily="34" charset="0"/>
              <a:buChar char="•"/>
            </a:pPr>
            <a:r>
              <a:rPr lang="en-US" sz="3200" dirty="0">
                <a:solidFill>
                  <a:schemeClr val="bg1">
                    <a:lumMod val="50000"/>
                    <a:lumOff val="50000"/>
                  </a:schemeClr>
                </a:solidFill>
              </a:rPr>
              <a:t>Financial and Technology pay the highest</a:t>
            </a:r>
          </a:p>
          <a:p>
            <a:pPr fontAlgn="ctr">
              <a:buFont typeface="Arial" panose="020B0604020202020204" pitchFamily="34" charset="0"/>
              <a:buChar char="•"/>
            </a:pPr>
            <a:r>
              <a:rPr lang="en-US" sz="3200" dirty="0">
                <a:solidFill>
                  <a:schemeClr val="bg1">
                    <a:lumMod val="50000"/>
                    <a:lumOff val="50000"/>
                  </a:schemeClr>
                </a:solidFill>
              </a:rPr>
              <a:t>Don’t leave gaps in your resume. </a:t>
            </a:r>
          </a:p>
          <a:p>
            <a:pPr fontAlgn="ctr">
              <a:buFont typeface="Arial" panose="020B0604020202020204" pitchFamily="34" charset="0"/>
              <a:buChar char="•"/>
            </a:pPr>
            <a:r>
              <a:rPr lang="en-US" sz="3200" dirty="0">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dirty="0">
                <a:solidFill>
                  <a:schemeClr val="bg1">
                    <a:lumMod val="50000"/>
                    <a:lumOff val="50000"/>
                  </a:schemeClr>
                </a:solidFill>
              </a:rPr>
              <a:t>Don't stagnate in your job. </a:t>
            </a:r>
          </a:p>
          <a:p>
            <a:pPr fontAlgn="ctr">
              <a:buFont typeface="Arial" panose="020B0604020202020204" pitchFamily="34" charset="0"/>
              <a:buChar char="•"/>
            </a:pPr>
            <a:r>
              <a:rPr lang="en-US" sz="3200" dirty="0">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dirty="0">
                <a:solidFill>
                  <a:schemeClr val="bg1">
                    <a:lumMod val="50000"/>
                    <a:lumOff val="50000"/>
                  </a:schemeClr>
                </a:solidFill>
              </a:rPr>
              <a:t>Job change easier to get more money…</a:t>
            </a:r>
          </a:p>
          <a:p>
            <a:pPr lvl="1" fontAlgn="ctr">
              <a:buFont typeface="Arial" panose="020B0604020202020204" pitchFamily="34" charset="0"/>
              <a:buChar char="•"/>
            </a:pPr>
            <a:r>
              <a:rPr lang="en-US" sz="3000" dirty="0">
                <a:solidFill>
                  <a:schemeClr val="bg1">
                    <a:lumMod val="50000"/>
                    <a:lumOff val="50000"/>
                  </a:schemeClr>
                </a:solidFill>
              </a:rPr>
              <a:t>but you don't want to appear mercurial.</a:t>
            </a:r>
          </a:p>
          <a:p>
            <a:pPr fontAlgn="ctr">
              <a:buFont typeface="Arial" panose="020B0604020202020204" pitchFamily="34" charset="0"/>
              <a:buChar char="•"/>
            </a:pPr>
            <a:r>
              <a:rPr lang="en-US" sz="3200" dirty="0">
                <a:solidFill>
                  <a:schemeClr val="bg1">
                    <a:lumMod val="50000"/>
                    <a:lumOff val="50000"/>
                  </a:schemeClr>
                </a:solidFill>
              </a:rPr>
              <a:t>“Why are you leaving your current job?”</a:t>
            </a:r>
          </a:p>
          <a:p>
            <a:pPr>
              <a:buFont typeface="Arial" panose="020B0604020202020204" pitchFamily="34" charset="0"/>
              <a:buChar char="•"/>
            </a:pPr>
            <a:endParaRPr lang="en-US" sz="3200" dirty="0">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98E2C-509A-40CA-A949-FBF08756C5D8}"/>
              </a:ext>
            </a:extLst>
          </p:cNvPr>
          <p:cNvSpPr txBox="1"/>
          <p:nvPr/>
        </p:nvSpPr>
        <p:spPr>
          <a:xfrm>
            <a:off x="5380717" y="387971"/>
            <a:ext cx="6767647"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Affirmative action programs for women</a:t>
            </a:r>
          </a:p>
          <a:p>
            <a:pPr marL="457200" indent="-457200">
              <a:buFont typeface="Arial" panose="020B0604020202020204" pitchFamily="34" charset="0"/>
              <a:buChar char="•"/>
            </a:pPr>
            <a:r>
              <a:rPr lang="en-US" sz="3200" dirty="0">
                <a:solidFill>
                  <a:schemeClr val="bg1"/>
                </a:solidFill>
              </a:rPr>
              <a:t>Can’t ask your salary</a:t>
            </a:r>
          </a:p>
          <a:p>
            <a:pPr marL="457200" indent="-457200">
              <a:buFont typeface="Arial" panose="020B0604020202020204" pitchFamily="34" charset="0"/>
              <a:buChar char="•"/>
            </a:pPr>
            <a:r>
              <a:rPr lang="en-US" sz="3200" dirty="0">
                <a:solidFill>
                  <a:schemeClr val="bg1"/>
                </a:solidFill>
              </a:rPr>
              <a:t>Can’t ask about plans for marriage or children</a:t>
            </a:r>
          </a:p>
          <a:p>
            <a:pPr marL="457200" indent="-457200">
              <a:buFont typeface="Arial" panose="020B0604020202020204" pitchFamily="34" charset="0"/>
              <a:buChar char="•"/>
            </a:pPr>
            <a:r>
              <a:rPr lang="en-US" sz="3200" dirty="0">
                <a:solidFill>
                  <a:schemeClr val="bg1"/>
                </a:solidFill>
              </a:rPr>
              <a:t>Can’t discriminate against </a:t>
            </a:r>
            <a:r>
              <a:rPr lang="en-US" sz="3200" dirty="0" err="1">
                <a:solidFill>
                  <a:schemeClr val="bg1"/>
                </a:solidFill>
              </a:rPr>
              <a:t>Shomrei</a:t>
            </a:r>
            <a:r>
              <a:rPr lang="en-US" sz="3200" dirty="0">
                <a:solidFill>
                  <a:schemeClr val="bg1"/>
                </a:solidFill>
              </a:rPr>
              <a:t> Shabbos</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2" name="Title 1">
            <a:extLst>
              <a:ext uri="{FF2B5EF4-FFF2-40B4-BE49-F238E27FC236}">
                <a16:creationId xmlns:a16="http://schemas.microsoft.com/office/drawing/2014/main" id="{C4B7A56F-28D6-401F-AE3E-CEA66B8B3C2D}"/>
              </a:ext>
            </a:extLst>
          </p:cNvPr>
          <p:cNvSpPr>
            <a:spLocks noGrp="1"/>
          </p:cNvSpPr>
          <p:nvPr>
            <p:ph type="title"/>
          </p:nvPr>
        </p:nvSpPr>
        <p:spPr>
          <a:xfrm>
            <a:off x="684212" y="4449232"/>
            <a:ext cx="8534400" cy="1507067"/>
          </a:xfrm>
        </p:spPr>
        <p:txBody>
          <a:bodyPr/>
          <a:lstStyle/>
          <a:p>
            <a:endParaRPr lang="en-US" dirty="0"/>
          </a:p>
        </p:txBody>
      </p:sp>
      <p:sp>
        <p:nvSpPr>
          <p:cNvPr id="9" name="Rectangle 8">
            <a:extLst>
              <a:ext uri="{FF2B5EF4-FFF2-40B4-BE49-F238E27FC236}">
                <a16:creationId xmlns:a16="http://schemas.microsoft.com/office/drawing/2014/main"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4944" y="30763"/>
            <a:ext cx="12077056" cy="68208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A32851-E984-4AE0-A709-15F70C871204}"/>
              </a:ext>
            </a:extLst>
          </p:cNvPr>
          <p:cNvSpPr/>
          <p:nvPr/>
        </p:nvSpPr>
        <p:spPr>
          <a:xfrm>
            <a:off x="114944" y="1141542"/>
            <a:ext cx="11705229" cy="5509200"/>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Reactive Programming </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id="{BDEA438F-C038-4F2E-95BB-E6C1392B4D16}"/>
              </a:ext>
            </a:extLst>
          </p:cNvPr>
          <p:cNvSpPr txBox="1">
            <a:spLocks/>
          </p:cNvSpPr>
          <p:nvPr/>
        </p:nvSpPr>
        <p:spPr>
          <a:xfrm>
            <a:off x="1437331" y="389605"/>
            <a:ext cx="8983223"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dirty="0">
                <a:solidFill>
                  <a:schemeClr val="bg1"/>
                </a:solidFill>
              </a:rPr>
              <a:t>Technologies and Languages</a:t>
            </a:r>
          </a:p>
        </p:txBody>
      </p:sp>
      <p:grpSp>
        <p:nvGrpSpPr>
          <p:cNvPr id="16" name="Group 15">
            <a:extLst>
              <a:ext uri="{FF2B5EF4-FFF2-40B4-BE49-F238E27FC236}">
                <a16:creationId xmlns:a16="http://schemas.microsoft.com/office/drawing/2014/main" id="{7E203025-6AB0-4327-8FFF-2F24B84CA306}"/>
              </a:ext>
            </a:extLst>
          </p:cNvPr>
          <p:cNvGrpSpPr/>
          <p:nvPr/>
        </p:nvGrpSpPr>
        <p:grpSpPr>
          <a:xfrm>
            <a:off x="4943314" y="1267079"/>
            <a:ext cx="6729707" cy="5383663"/>
            <a:chOff x="4868178" y="1474337"/>
            <a:chExt cx="6729707" cy="5383663"/>
          </a:xfrm>
        </p:grpSpPr>
        <p:grpSp>
          <p:nvGrpSpPr>
            <p:cNvPr id="11" name="Group 10">
              <a:extLst>
                <a:ext uri="{FF2B5EF4-FFF2-40B4-BE49-F238E27FC236}">
                  <a16:creationId xmlns:a16="http://schemas.microsoft.com/office/drawing/2014/main" id="{53ECC5C0-0D0F-4EC5-8756-1FAEB3A6180E}"/>
                </a:ext>
              </a:extLst>
            </p:cNvPr>
            <p:cNvGrpSpPr/>
            <p:nvPr/>
          </p:nvGrpSpPr>
          <p:grpSpPr>
            <a:xfrm>
              <a:off x="4868178" y="1474337"/>
              <a:ext cx="6729707" cy="5383663"/>
              <a:chOff x="5141043" y="806658"/>
              <a:chExt cx="6757829" cy="5352366"/>
            </a:xfrm>
          </p:grpSpPr>
          <p:sp>
            <p:nvSpPr>
              <p:cNvPr id="9" name="Rectangle 8">
                <a:extLst>
                  <a:ext uri="{FF2B5EF4-FFF2-40B4-BE49-F238E27FC236}">
                    <a16:creationId xmlns:a16="http://schemas.microsoft.com/office/drawing/2014/main" id="{ABD97DEE-3BC9-4736-A835-066950DB7DF5}"/>
                  </a:ext>
                </a:extLst>
              </p:cNvPr>
              <p:cNvSpPr/>
              <p:nvPr/>
            </p:nvSpPr>
            <p:spPr>
              <a:xfrm>
                <a:off x="5141043" y="806658"/>
                <a:ext cx="6757829" cy="53523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47CE7A-992A-4100-8E8E-65F080432102}"/>
                  </a:ext>
                </a:extLst>
              </p:cNvPr>
              <p:cNvSpPr/>
              <p:nvPr/>
            </p:nvSpPr>
            <p:spPr>
              <a:xfrm>
                <a:off x="5421798" y="5640160"/>
                <a:ext cx="5497018" cy="369332"/>
              </a:xfrm>
              <a:prstGeom prst="rect">
                <a:avLst/>
              </a:prstGeom>
            </p:spPr>
            <p:txBody>
              <a:bodyPr wrap="none">
                <a:spAutoFit/>
              </a:bodyPr>
              <a:lstStyle/>
              <a:p>
                <a:r>
                  <a:rPr lang="en-US" dirty="0">
                    <a:solidFill>
                      <a:schemeClr val="bg1"/>
                    </a:solidFill>
                  </a:rPr>
                  <a:t>https://insights.stackoverflow.com/survey/2018/</a:t>
                </a:r>
              </a:p>
            </p:txBody>
          </p:sp>
        </p:grpSp>
        <p:pic>
          <p:nvPicPr>
            <p:cNvPr id="15" name="Picture 14">
              <a:extLst>
                <a:ext uri="{FF2B5EF4-FFF2-40B4-BE49-F238E27FC236}">
                  <a16:creationId xmlns:a16="http://schemas.microsoft.com/office/drawing/2014/main" id="{58F4646C-4E6E-4A2F-85ED-EF580CE89B6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Lst>
            </a:blip>
            <a:srcRect l="4104" r="27927"/>
            <a:stretch/>
          </p:blipFill>
          <p:spPr>
            <a:xfrm>
              <a:off x="4906314" y="1474338"/>
              <a:ext cx="6606511" cy="4883326"/>
            </a:xfrm>
            <a:prstGeom prst="rect">
              <a:avLst/>
            </a:prstGeom>
          </p:spPr>
        </p:pic>
      </p:grpSp>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6">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6">
                                            <p:txEl>
                                              <p:pRg st="8" end="8"/>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6">
                                            <p:txEl>
                                              <p:pRg st="9" end="9"/>
                                            </p:txEl>
                                          </p:spTgt>
                                        </p:tgtEl>
                                        <p:attrNameLst>
                                          <p:attrName>style.color</p:attrName>
                                        </p:attrNameLst>
                                      </p:cBhvr>
                                      <p:to>
                                        <a:srgbClr val="0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6">
                                            <p:txEl>
                                              <p:pRg st="10" end="10"/>
                                            </p:txEl>
                                          </p:spTgt>
                                        </p:tgtEl>
                                        <p:attrNameLst>
                                          <p:attrName>style.color</p:attrName>
                                        </p:attrNameLst>
                                      </p:cBhvr>
                                      <p:to>
                                        <a:srgbClr val="000000"/>
                                      </p:to>
                                    </p:animClr>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sp>
        <p:nvSpPr>
          <p:cNvPr id="3" name="Title 2">
            <a:extLst>
              <a:ext uri="{FF2B5EF4-FFF2-40B4-BE49-F238E27FC236}">
                <a16:creationId xmlns:a16="http://schemas.microsoft.com/office/drawing/2014/main" id="{1332CF30-0D6F-4565-BE16-2AFEA67FBF32}"/>
              </a:ext>
            </a:extLst>
          </p:cNvPr>
          <p:cNvSpPr>
            <a:spLocks noGrp="1"/>
          </p:cNvSpPr>
          <p:nvPr>
            <p:ph type="title"/>
          </p:nvPr>
        </p:nvSpPr>
        <p:spPr>
          <a:xfrm>
            <a:off x="684213" y="1002545"/>
            <a:ext cx="10058400" cy="1703311"/>
          </a:xfrm>
        </p:spPr>
        <p:txBody>
          <a:bodyPr/>
          <a:lstStyle/>
          <a:p>
            <a:r>
              <a:rPr lang="en-US" dirty="0">
                <a:solidFill>
                  <a:schemeClr val="bg1"/>
                </a:solidFill>
              </a:rPr>
              <a:t>It’s not that I’m So Smart…</a:t>
            </a:r>
            <a:br>
              <a:rPr lang="en-US" dirty="0">
                <a:solidFill>
                  <a:schemeClr val="bg1"/>
                </a:solidFill>
              </a:rPr>
            </a:br>
            <a:r>
              <a:rPr lang="en-US" dirty="0">
                <a:solidFill>
                  <a:schemeClr val="bg1"/>
                </a:solidFill>
              </a:rPr>
              <a:t>	It’s just that I stay with the problem longer</a:t>
            </a:r>
          </a:p>
        </p:txBody>
      </p:sp>
      <p:sp>
        <p:nvSpPr>
          <p:cNvPr id="4" name="Text Placeholder 3">
            <a:extLst>
              <a:ext uri="{FF2B5EF4-FFF2-40B4-BE49-F238E27FC236}">
                <a16:creationId xmlns:a16="http://schemas.microsoft.com/office/drawing/2014/main" id="{126F0D50-AB35-4A18-8B70-5C0A6A8630BD}"/>
              </a:ext>
            </a:extLst>
          </p:cNvPr>
          <p:cNvSpPr>
            <a:spLocks noGrp="1"/>
          </p:cNvSpPr>
          <p:nvPr>
            <p:ph type="body" idx="1"/>
          </p:nvPr>
        </p:nvSpPr>
        <p:spPr/>
        <p:txBody>
          <a:bodyPr/>
          <a:lstStyle/>
          <a:p>
            <a:endParaRPr lang="en-US"/>
          </a:p>
        </p:txBody>
      </p:sp>
      <p:pic>
        <p:nvPicPr>
          <p:cNvPr id="7" name="Picture 6" descr="einstein">
            <a:extLst>
              <a:ext uri="{FF2B5EF4-FFF2-40B4-BE49-F238E27FC236}">
                <a16:creationId xmlns:a16="http://schemas.microsoft.com/office/drawing/2014/main"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5" name="Text Placeholder 4">
            <a:extLst>
              <a:ext uri="{FF2B5EF4-FFF2-40B4-BE49-F238E27FC236}">
                <a16:creationId xmlns:a16="http://schemas.microsoft.com/office/drawing/2014/main" id="{30376522-B749-4BF0-A8F7-A403BED20FBF}"/>
              </a:ext>
            </a:extLst>
          </p:cNvPr>
          <p:cNvSpPr>
            <a:spLocks noGrp="1"/>
          </p:cNvSpPr>
          <p:nvPr>
            <p:ph type="body" sz="quarter" idx="13"/>
          </p:nvPr>
        </p:nvSpPr>
        <p:spPr>
          <a:xfrm>
            <a:off x="2301816" y="2612836"/>
            <a:ext cx="5299192" cy="592623"/>
          </a:xfrm>
        </p:spPr>
        <p:txBody>
          <a:bodyPr>
            <a:normAutofit/>
          </a:bodyPr>
          <a:lstStyle/>
          <a:p>
            <a:r>
              <a:rPr lang="en-US" dirty="0">
                <a:solidFill>
                  <a:schemeClr val="bg1"/>
                </a:solidFill>
              </a:rPr>
              <a:t>Albert Einstein</a:t>
            </a:r>
          </a:p>
        </p:txBody>
      </p:sp>
    </p:spTree>
    <p:extLst>
      <p:ext uri="{BB962C8B-B14F-4D97-AF65-F5344CB8AC3E}">
        <p14:creationId xmlns:p14="http://schemas.microsoft.com/office/powerpoint/2010/main" val="388673840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4546</TotalTime>
  <Words>1446</Words>
  <Application>Microsoft Office PowerPoint</Application>
  <PresentationFormat>Widescreen</PresentationFormat>
  <Paragraphs>144</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Gothic</vt:lpstr>
      <vt:lpstr>Freestyle Script</vt:lpstr>
      <vt:lpstr>Wingdings</vt:lpstr>
      <vt:lpstr>Wingdings 3</vt:lpstr>
      <vt:lpstr>Slice</vt:lpstr>
      <vt:lpstr>Recipe FOR Success in IT</vt:lpstr>
      <vt:lpstr>PowerPoint Presentation</vt:lpstr>
      <vt:lpstr>I. Landing (and keeping) a CAREER KIND of Job</vt:lpstr>
      <vt:lpstr>PowerPoint Presentation</vt:lpstr>
      <vt:lpstr>PowerPoint Presentation</vt:lpstr>
      <vt:lpstr>PowerPoint Presentation</vt:lpstr>
      <vt:lpstr>II. developing Your Expertise</vt:lpstr>
      <vt:lpstr>PowerPoint Presentation</vt:lpstr>
      <vt:lpstr>It’s not that I’m So Smart…  It’s just that I stay with the problem longer</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V. In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Victor Grazi</cp:lastModifiedBy>
  <cp:revision>7</cp:revision>
  <dcterms:created xsi:type="dcterms:W3CDTF">2018-11-15T00:39:55Z</dcterms:created>
  <dcterms:modified xsi:type="dcterms:W3CDTF">2018-11-18T23:48:45Z</dcterms:modified>
</cp:coreProperties>
</file>